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5"/>
  </p:notesMasterIdLst>
  <p:sldIdLst>
    <p:sldId id="256" r:id="rId2"/>
    <p:sldId id="1077" r:id="rId3"/>
    <p:sldId id="1078" r:id="rId4"/>
    <p:sldId id="411" r:id="rId5"/>
    <p:sldId id="304" r:id="rId6"/>
    <p:sldId id="258" r:id="rId7"/>
    <p:sldId id="257" r:id="rId8"/>
    <p:sldId id="260" r:id="rId9"/>
    <p:sldId id="1080" r:id="rId10"/>
    <p:sldId id="412" r:id="rId11"/>
    <p:sldId id="414" r:id="rId12"/>
    <p:sldId id="1079" r:id="rId13"/>
    <p:sldId id="415" r:id="rId1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14B8"/>
    <a:srgbClr val="0088B8"/>
    <a:srgbClr val="00A4DE"/>
    <a:srgbClr val="FFE7FC"/>
    <a:srgbClr val="FEB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5T17:39:40.5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4,'2661'0,"-2638"1,1 1,-1 2,32 8,-28-5,54 6,-14-13,-50-1,0 1,0 1,1 0,-1 1,0 1,22 6,27 13,112 20,-52-11,-74-16,1-3,77 8,342-16,-232-8,-143 1,-49 1,0 1,68 9,-96-3,-1 0,0 1,20 9,38 12,-18-17,0-3,1-2,0-3,63-6,-14 2,-40 1,-19-2,0 3,0 2,-1 2,1 2,58 16,-71-10,1-2,0-1,1-2,0-1,0-2,71-3,-95-3,-1-2,1 0,-1-1,0 0,0-1,-1 0,18-13,52-21,2 20,-65 16,0 0,0-2,35-13,-33 9,0 2,0 0,1 2,0 0,26-2,117-4,-110 11,102-17,-129 12,173-43,-161 37,1 3,0 0,85-4,132 15,-110 1,393-3,-504-2,0-1,46-12,-42 7,71-4,728 10,-402 5,5851-3,-6264-1,-16 0,0 0,0 1,1 0,-1 1,0 0,0 1,0 0,-1 0,1 1,0 0,15 8,-7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5T17:39:52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3,'73'0,"-10"-2,-1 3,0 2,0 3,72 17,-55-6,2-3,-1-4,1-4,100-4,506-3,-676 1,1 0,0 1,22 5,-9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5T17:39:55.9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0,'840'0,"-793"3,81 13,24 3,-90-17,-22-2,0 2,-1 1,1 3,53 13,-39-4,1-3,1-2,93 4,171-14,-136-4,297 4,-461 0,0 2,0 0,32 8,7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D54140-3886-49D6-97B7-811D0D0C27D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E00339-BF59-4304-AB89-B08D35A1F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1DF84-D2CF-452F-8158-C786BC2A9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6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6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0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55638"/>
            <a:ext cx="66040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600200"/>
            <a:ext cx="11074400" cy="46482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976D-8394-4A62-B036-30B35FE4D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2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9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8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D94D-628D-4FC5-89AA-BB924702A7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943132B-EBE2-4899-AC4F-EA8EA69245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2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9D60-4FD9-4CCD-AB2D-0E4FE3A38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632" y="1400686"/>
            <a:ext cx="10355410" cy="2915504"/>
          </a:xfrm>
        </p:spPr>
        <p:txBody>
          <a:bodyPr anchor="b">
            <a:noAutofit/>
          </a:bodyPr>
          <a:lstStyle/>
          <a:p>
            <a:pPr algn="ctr"/>
            <a:r>
              <a:rPr lang="en-US" sz="6000" b="1" spc="-5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6000" b="1" spc="-5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ผลการประเมินขึ้นทะเบียนหน่วยบริการ ปีงบประมาณ </a:t>
            </a:r>
            <a:r>
              <a:rPr lang="en-US" sz="6000" b="1" spc="-5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</a:t>
            </a:r>
            <a:br>
              <a:rPr lang="en-US" sz="6000" b="1" dirty="0">
                <a:solidFill>
                  <a:srgbClr val="0070C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endParaRPr lang="en-US" sz="6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4DF20-75FC-451D-AEA7-82705FD0E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188" y="5457314"/>
            <a:ext cx="6096000" cy="830134"/>
          </a:xfrm>
        </p:spPr>
        <p:txBody>
          <a:bodyPr anchor="t">
            <a:normAutofit fontScale="70000" lnSpcReduction="20000"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นำเสนอการประชุม อคม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1/2565 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24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กุมภาพันธ์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</a:p>
        </p:txBody>
      </p:sp>
      <p:pic>
        <p:nvPicPr>
          <p:cNvPr id="28" name="Picture 8" descr="โลโก้">
            <a:hlinkClick r:id="rId2" action="ppaction://hlinksldjump"/>
            <a:extLst>
              <a:ext uri="{FF2B5EF4-FFF2-40B4-BE49-F238E27FC236}">
                <a16:creationId xmlns:a16="http://schemas.microsoft.com/office/drawing/2014/main" id="{42654FFA-9274-46CF-858F-8B1A0815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97" y="246436"/>
            <a:ext cx="1583878" cy="68183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42DC9F-8B90-4D76-BE21-0C3F54873F92}"/>
              </a:ext>
            </a:extLst>
          </p:cNvPr>
          <p:cNvSpPr txBox="1"/>
          <p:nvPr/>
        </p:nvSpPr>
        <p:spPr>
          <a:xfrm>
            <a:off x="9580177" y="123569"/>
            <a:ext cx="2394011" cy="83099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</a:t>
            </a:r>
            <a:r>
              <a:rPr lang="en-US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3.6</a:t>
            </a:r>
            <a:endParaRPr lang="th-TH" sz="4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981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38AA-400A-4EED-89E7-E6A221E8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182246"/>
            <a:ext cx="11995052" cy="498792"/>
          </a:xfrm>
        </p:spPr>
        <p:txBody>
          <a:bodyPr>
            <a:normAutofit fontScale="90000"/>
          </a:bodyPr>
          <a:lstStyle/>
          <a:p>
            <a:r>
              <a:rPr lang="th-TH" sz="3600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รายงานผลการประเมินหน่วยบริการในระบบหลักประกันสุขภาพถ้วนหน้า แยกตามเขต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DA773-AE19-4298-BAB1-D29292975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81038"/>
            <a:ext cx="12192000" cy="5994716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087E8AB-CDAC-4D6C-B8A6-354EB928EB9E}"/>
              </a:ext>
            </a:extLst>
          </p:cNvPr>
          <p:cNvSpPr/>
          <p:nvPr/>
        </p:nvSpPr>
        <p:spPr>
          <a:xfrm>
            <a:off x="0" y="3170903"/>
            <a:ext cx="12191999" cy="42770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9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B87A-34E6-4150-85ED-6AFC7974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202100"/>
            <a:ext cx="12065391" cy="478937"/>
          </a:xfrm>
        </p:spPr>
        <p:txBody>
          <a:bodyPr>
            <a:normAutofit fontScale="90000"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รายงานผลการประเมินหน่วยบริการในระบบหลักประกันสุขภาพถ้วนหน้า แยกตามประเภทหน่วยบริการ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17 เดือน กุมภาพันธ์ พ.ศ.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5672A89-AFAE-45A3-A9A3-FCD33CEED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798547"/>
              </p:ext>
            </p:extLst>
          </p:nvPr>
        </p:nvGraphicFramePr>
        <p:xfrm>
          <a:off x="126609" y="752354"/>
          <a:ext cx="3770141" cy="3400899"/>
        </p:xfrm>
        <a:graphic>
          <a:graphicData uri="http://schemas.openxmlformats.org/drawingml/2006/table">
            <a:tbl>
              <a:tblPr/>
              <a:tblGrid>
                <a:gridCol w="985832">
                  <a:extLst>
                    <a:ext uri="{9D8B030D-6E8A-4147-A177-3AD203B41FA5}">
                      <a16:colId xmlns:a16="http://schemas.microsoft.com/office/drawing/2014/main" val="1894828709"/>
                    </a:ext>
                  </a:extLst>
                </a:gridCol>
                <a:gridCol w="499577">
                  <a:extLst>
                    <a:ext uri="{9D8B030D-6E8A-4147-A177-3AD203B41FA5}">
                      <a16:colId xmlns:a16="http://schemas.microsoft.com/office/drawing/2014/main" val="3744542480"/>
                    </a:ext>
                  </a:extLst>
                </a:gridCol>
                <a:gridCol w="568408">
                  <a:extLst>
                    <a:ext uri="{9D8B030D-6E8A-4147-A177-3AD203B41FA5}">
                      <a16:colId xmlns:a16="http://schemas.microsoft.com/office/drawing/2014/main" val="1442935898"/>
                    </a:ext>
                  </a:extLst>
                </a:gridCol>
                <a:gridCol w="550645">
                  <a:extLst>
                    <a:ext uri="{9D8B030D-6E8A-4147-A177-3AD203B41FA5}">
                      <a16:colId xmlns:a16="http://schemas.microsoft.com/office/drawing/2014/main" val="652674865"/>
                    </a:ext>
                  </a:extLst>
                </a:gridCol>
                <a:gridCol w="632797">
                  <a:extLst>
                    <a:ext uri="{9D8B030D-6E8A-4147-A177-3AD203B41FA5}">
                      <a16:colId xmlns:a16="http://schemas.microsoft.com/office/drawing/2014/main" val="2640813177"/>
                    </a:ext>
                  </a:extLst>
                </a:gridCol>
                <a:gridCol w="532882">
                  <a:extLst>
                    <a:ext uri="{9D8B030D-6E8A-4147-A177-3AD203B41FA5}">
                      <a16:colId xmlns:a16="http://schemas.microsoft.com/office/drawing/2014/main" val="120313690"/>
                    </a:ext>
                  </a:extLst>
                </a:gridCol>
              </a:tblGrid>
              <a:tr h="2688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รายงานผลการประเมินหน่วยบริการปฐมภูมิ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72025"/>
                  </a:ext>
                </a:extLst>
              </a:tr>
              <a:tr h="104502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ร้อยละ(%)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 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จำนวนรวมร้อยละ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5805"/>
                  </a:ext>
                </a:extLst>
              </a:tr>
              <a:tr h="323413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434103"/>
                  </a:ext>
                </a:extLst>
              </a:tr>
              <a:tr h="323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486"/>
                  </a:ext>
                </a:extLst>
              </a:tr>
              <a:tr h="323413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ผ่านแบบมีเงื่อนไข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45523"/>
                  </a:ext>
                </a:extLst>
              </a:tr>
              <a:tr h="323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78319"/>
                  </a:ext>
                </a:extLst>
              </a:tr>
              <a:tr h="32341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742306"/>
                  </a:ext>
                </a:extLst>
              </a:tr>
              <a:tr h="42448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984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DA0013C-9888-45FA-AA20-77CBA9C7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81" y="4382919"/>
            <a:ext cx="10153650" cy="245791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05C573-DEBA-4EEE-9B17-9E8C6615F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54120"/>
              </p:ext>
            </p:extLst>
          </p:nvPr>
        </p:nvGraphicFramePr>
        <p:xfrm>
          <a:off x="4190998" y="752354"/>
          <a:ext cx="3651739" cy="3400898"/>
        </p:xfrm>
        <a:graphic>
          <a:graphicData uri="http://schemas.openxmlformats.org/drawingml/2006/table">
            <a:tbl>
              <a:tblPr/>
              <a:tblGrid>
                <a:gridCol w="1045670">
                  <a:extLst>
                    <a:ext uri="{9D8B030D-6E8A-4147-A177-3AD203B41FA5}">
                      <a16:colId xmlns:a16="http://schemas.microsoft.com/office/drawing/2014/main" val="1894630820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val="3955577189"/>
                    </a:ext>
                  </a:extLst>
                </a:gridCol>
                <a:gridCol w="502570">
                  <a:extLst>
                    <a:ext uri="{9D8B030D-6E8A-4147-A177-3AD203B41FA5}">
                      <a16:colId xmlns:a16="http://schemas.microsoft.com/office/drawing/2014/main" val="3032425655"/>
                    </a:ext>
                  </a:extLst>
                </a:gridCol>
                <a:gridCol w="502570">
                  <a:extLst>
                    <a:ext uri="{9D8B030D-6E8A-4147-A177-3AD203B41FA5}">
                      <a16:colId xmlns:a16="http://schemas.microsoft.com/office/drawing/2014/main" val="1756624760"/>
                    </a:ext>
                  </a:extLst>
                </a:gridCol>
                <a:gridCol w="591736">
                  <a:extLst>
                    <a:ext uri="{9D8B030D-6E8A-4147-A177-3AD203B41FA5}">
                      <a16:colId xmlns:a16="http://schemas.microsoft.com/office/drawing/2014/main" val="920361357"/>
                    </a:ext>
                  </a:extLst>
                </a:gridCol>
                <a:gridCol w="510676">
                  <a:extLst>
                    <a:ext uri="{9D8B030D-6E8A-4147-A177-3AD203B41FA5}">
                      <a16:colId xmlns:a16="http://schemas.microsoft.com/office/drawing/2014/main" val="2350779485"/>
                    </a:ext>
                  </a:extLst>
                </a:gridCol>
              </a:tblGrid>
              <a:tr h="2688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รายงานผลการประเมินหน่วยบริการประจำ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280913"/>
                  </a:ext>
                </a:extLst>
              </a:tr>
              <a:tr h="1045028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ร้อยละ(%)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 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จำนวนรวมร้อยละ (%)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7839"/>
                  </a:ext>
                </a:extLst>
              </a:tr>
              <a:tr h="323413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72342"/>
                  </a:ext>
                </a:extLst>
              </a:tr>
              <a:tr h="323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24128"/>
                  </a:ext>
                </a:extLst>
              </a:tr>
              <a:tr h="323413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ผ่านแบบมีเงื่อนไข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8739"/>
                  </a:ext>
                </a:extLst>
              </a:tr>
              <a:tr h="323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1215"/>
                  </a:ext>
                </a:extLst>
              </a:tr>
              <a:tr h="32341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76034"/>
                  </a:ext>
                </a:extLst>
              </a:tr>
              <a:tr h="424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350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4D8761-A5A3-4FF9-972F-BEEC8DB51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42005"/>
              </p:ext>
            </p:extLst>
          </p:nvPr>
        </p:nvGraphicFramePr>
        <p:xfrm>
          <a:off x="8136986" y="752354"/>
          <a:ext cx="3820553" cy="3144398"/>
        </p:xfrm>
        <a:graphic>
          <a:graphicData uri="http://schemas.openxmlformats.org/drawingml/2006/table">
            <a:tbl>
              <a:tblPr/>
              <a:tblGrid>
                <a:gridCol w="984354">
                  <a:extLst>
                    <a:ext uri="{9D8B030D-6E8A-4147-A177-3AD203B41FA5}">
                      <a16:colId xmlns:a16="http://schemas.microsoft.com/office/drawing/2014/main" val="3324698148"/>
                    </a:ext>
                  </a:extLst>
                </a:gridCol>
                <a:gridCol w="451725">
                  <a:extLst>
                    <a:ext uri="{9D8B030D-6E8A-4147-A177-3AD203B41FA5}">
                      <a16:colId xmlns:a16="http://schemas.microsoft.com/office/drawing/2014/main" val="2008612326"/>
                    </a:ext>
                  </a:extLst>
                </a:gridCol>
                <a:gridCol w="647246">
                  <a:extLst>
                    <a:ext uri="{9D8B030D-6E8A-4147-A177-3AD203B41FA5}">
                      <a16:colId xmlns:a16="http://schemas.microsoft.com/office/drawing/2014/main" val="1642161944"/>
                    </a:ext>
                  </a:extLst>
                </a:gridCol>
                <a:gridCol w="503415">
                  <a:extLst>
                    <a:ext uri="{9D8B030D-6E8A-4147-A177-3AD203B41FA5}">
                      <a16:colId xmlns:a16="http://schemas.microsoft.com/office/drawing/2014/main" val="2271445075"/>
                    </a:ext>
                  </a:extLst>
                </a:gridCol>
                <a:gridCol w="647246">
                  <a:extLst>
                    <a:ext uri="{9D8B030D-6E8A-4147-A177-3AD203B41FA5}">
                      <a16:colId xmlns:a16="http://schemas.microsoft.com/office/drawing/2014/main" val="1833542981"/>
                    </a:ext>
                  </a:extLst>
                </a:gridCol>
                <a:gridCol w="586567">
                  <a:extLst>
                    <a:ext uri="{9D8B030D-6E8A-4147-A177-3AD203B41FA5}">
                      <a16:colId xmlns:a16="http://schemas.microsoft.com/office/drawing/2014/main" val="4114745421"/>
                    </a:ext>
                  </a:extLst>
                </a:gridCol>
              </a:tblGrid>
              <a:tr h="28742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รายงานผลการประเมินหน่วยบริการที่รับการส่งต่อ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039171"/>
                  </a:ext>
                </a:extLst>
              </a:tr>
              <a:tr h="111728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 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จำนวนรวมร้อยละ (%)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28831"/>
                  </a:ext>
                </a:extLst>
              </a:tr>
              <a:tr h="3457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134828"/>
                  </a:ext>
                </a:extLst>
              </a:tr>
              <a:tr h="345776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ผ่านแบบมีเงื่อนไข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67697"/>
                  </a:ext>
                </a:extLst>
              </a:tr>
              <a:tr h="345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92476"/>
                  </a:ext>
                </a:extLst>
              </a:tr>
              <a:tr h="3457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588174"/>
                  </a:ext>
                </a:extLst>
              </a:tr>
              <a:tr h="35658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72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B87A-34E6-4150-85ED-6AFC7974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202100"/>
            <a:ext cx="12065391" cy="71745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รายงานผลการประเมินหน่วยบริการในระบบหลักประกันสุขภาพถ้วนหน้า ประเภทหน่วยบริการปฐมภูมิ </a:t>
            </a:r>
            <a:br>
              <a:rPr lang="en-US" sz="3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17 เดือน กุมภาพันธ์ พ.ศ. 2565</a:t>
            </a:r>
            <a:endParaRPr lang="en-US" sz="28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5672A89-AFAE-45A3-A9A3-FCD33CEED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66460"/>
              </p:ext>
            </p:extLst>
          </p:nvPr>
        </p:nvGraphicFramePr>
        <p:xfrm>
          <a:off x="126609" y="1308295"/>
          <a:ext cx="4487594" cy="3723116"/>
        </p:xfrm>
        <a:graphic>
          <a:graphicData uri="http://schemas.openxmlformats.org/drawingml/2006/table">
            <a:tbl>
              <a:tblPr/>
              <a:tblGrid>
                <a:gridCol w="995542">
                  <a:extLst>
                    <a:ext uri="{9D8B030D-6E8A-4147-A177-3AD203B41FA5}">
                      <a16:colId xmlns:a16="http://schemas.microsoft.com/office/drawing/2014/main" val="1894828709"/>
                    </a:ext>
                  </a:extLst>
                </a:gridCol>
                <a:gridCol w="627957">
                  <a:extLst>
                    <a:ext uri="{9D8B030D-6E8A-4147-A177-3AD203B41FA5}">
                      <a16:colId xmlns:a16="http://schemas.microsoft.com/office/drawing/2014/main" val="3744542480"/>
                    </a:ext>
                  </a:extLst>
                </a:gridCol>
                <a:gridCol w="673905">
                  <a:extLst>
                    <a:ext uri="{9D8B030D-6E8A-4147-A177-3AD203B41FA5}">
                      <a16:colId xmlns:a16="http://schemas.microsoft.com/office/drawing/2014/main" val="1442935898"/>
                    </a:ext>
                  </a:extLst>
                </a:gridCol>
                <a:gridCol w="658589">
                  <a:extLst>
                    <a:ext uri="{9D8B030D-6E8A-4147-A177-3AD203B41FA5}">
                      <a16:colId xmlns:a16="http://schemas.microsoft.com/office/drawing/2014/main" val="652674865"/>
                    </a:ext>
                  </a:extLst>
                </a:gridCol>
                <a:gridCol w="786013">
                  <a:extLst>
                    <a:ext uri="{9D8B030D-6E8A-4147-A177-3AD203B41FA5}">
                      <a16:colId xmlns:a16="http://schemas.microsoft.com/office/drawing/2014/main" val="2640813177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120313690"/>
                    </a:ext>
                  </a:extLst>
                </a:gridCol>
              </a:tblGrid>
              <a:tr h="32974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รายงานผลการประเมินหน่วยบริการปฐมภูมิ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72025"/>
                  </a:ext>
                </a:extLst>
              </a:tr>
              <a:tr h="116057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ร้อยละ(%)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 ผลการประเมิน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จำนวนรวมร้อยละ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5805"/>
                  </a:ext>
                </a:extLst>
              </a:tr>
              <a:tr h="329749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434103"/>
                  </a:ext>
                </a:extLst>
              </a:tr>
              <a:tr h="329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486"/>
                  </a:ext>
                </a:extLst>
              </a:tr>
              <a:tr h="329749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ผ่านแบบมีเงื่อนไข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45523"/>
                  </a:ext>
                </a:extLst>
              </a:tr>
              <a:tr h="329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78319"/>
                  </a:ext>
                </a:extLst>
              </a:tr>
              <a:tr h="32974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742306"/>
                  </a:ext>
                </a:extLst>
              </a:tr>
              <a:tr h="5840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9840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FA2214-2151-47FB-A166-EEA92F99C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47499"/>
              </p:ext>
            </p:extLst>
          </p:nvPr>
        </p:nvGraphicFramePr>
        <p:xfrm>
          <a:off x="5486400" y="2057399"/>
          <a:ext cx="6578991" cy="2743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7957">
                  <a:extLst>
                    <a:ext uri="{9D8B030D-6E8A-4147-A177-3AD203B41FA5}">
                      <a16:colId xmlns:a16="http://schemas.microsoft.com/office/drawing/2014/main" val="701336608"/>
                    </a:ext>
                  </a:extLst>
                </a:gridCol>
                <a:gridCol w="3295826">
                  <a:extLst>
                    <a:ext uri="{9D8B030D-6E8A-4147-A177-3AD203B41FA5}">
                      <a16:colId xmlns:a16="http://schemas.microsoft.com/office/drawing/2014/main" val="2789240518"/>
                    </a:ext>
                  </a:extLst>
                </a:gridCol>
                <a:gridCol w="2045208">
                  <a:extLst>
                    <a:ext uri="{9D8B030D-6E8A-4147-A177-3AD203B41FA5}">
                      <a16:colId xmlns:a16="http://schemas.microsoft.com/office/drawing/2014/main" val="1956234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h-TH" sz="2800" b="1" dirty="0"/>
                        <a:t>จังหวัด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หน่วยบริการ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/>
                        <a:t>สาเหตุ</a:t>
                      </a:r>
                      <a:endParaRPr lang="en-US" sz="2800" b="1" dirty="0"/>
                    </a:p>
                    <a:p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29415"/>
                  </a:ext>
                </a:extLst>
              </a:tr>
              <a:tr h="1455746">
                <a:tc>
                  <a:txBody>
                    <a:bodyPr/>
                    <a:lstStyle/>
                    <a:p>
                      <a:r>
                        <a:rPr lang="th-TH" sz="2400" b="1" dirty="0"/>
                        <a:t>สุพรรณบุรี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/>
                        <a:t>รพสต</a:t>
                      </a:r>
                      <a:r>
                        <a:rPr lang="en-US" sz="2800" b="1" dirty="0"/>
                        <a:t>.</a:t>
                      </a:r>
                      <a:r>
                        <a:rPr lang="th-TH" sz="2800" b="1" dirty="0"/>
                        <a:t> ทุ่งคลี </a:t>
                      </a:r>
                      <a:r>
                        <a:rPr lang="th-TH" sz="2800" b="1" u="none" strike="noStrike" kern="1200" baseline="0" dirty="0">
                          <a:solidFill>
                            <a:schemeClr val="dk1"/>
                          </a:solidFill>
                        </a:rPr>
                        <a:t>หมู่ที่ 05 ทุ่งคลี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th-TH" sz="2400" b="1" dirty="0"/>
                        <a:t>(แม่ข่าย</a:t>
                      </a:r>
                      <a:r>
                        <a:rPr lang="en-US" sz="2400" b="1" dirty="0"/>
                        <a:t>: </a:t>
                      </a:r>
                      <a:r>
                        <a:rPr lang="th-TH" sz="2400" b="1" dirty="0"/>
                        <a:t>รพ</a:t>
                      </a:r>
                      <a:r>
                        <a:rPr lang="en-US" sz="2400" b="1" dirty="0"/>
                        <a:t>.</a:t>
                      </a:r>
                      <a:r>
                        <a:rPr lang="th-TH" sz="2400" b="1" dirty="0"/>
                        <a:t>เดิมบางนางบวช</a:t>
                      </a:r>
                      <a:r>
                        <a:rPr lang="en-US" sz="2400" b="1" dirty="0"/>
                        <a:t> </a:t>
                      </a:r>
                      <a:r>
                        <a:rPr lang="th-TH" sz="2400" b="1" dirty="0"/>
                        <a:t>)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strike="noStrike" kern="1200" baseline="0" dirty="0">
                          <a:solidFill>
                            <a:schemeClr val="dk1"/>
                          </a:solidFill>
                        </a:rPr>
                        <a:t>ม3-2 พยาบาลวิชาชีพ/พยาบาลเวชปฏิบัติ	</a:t>
                      </a:r>
                    </a:p>
                    <a:p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786398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8E1048B4-0ED1-41AF-8138-D72FC8F5A83C}"/>
              </a:ext>
            </a:extLst>
          </p:cNvPr>
          <p:cNvSpPr/>
          <p:nvPr/>
        </p:nvSpPr>
        <p:spPr>
          <a:xfrm>
            <a:off x="4712677" y="3070273"/>
            <a:ext cx="675249" cy="717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1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82CA-8176-4574-A5FF-5F362CAD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952911"/>
            <a:ext cx="10943303" cy="1049235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เสนอคณะอนุกรรมการควบคุมคุณภาพและมาตรฐานบริการสาธารณสุข เขต 5 ราชบุรี</a:t>
            </a:r>
            <a:br>
              <a:rPr lang="en-US" sz="36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sz="36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B3726-A2A6-4076-960B-290A3120F9BB}"/>
              </a:ext>
            </a:extLst>
          </p:cNvPr>
          <p:cNvSpPr txBox="1"/>
          <p:nvPr/>
        </p:nvSpPr>
        <p:spPr>
          <a:xfrm>
            <a:off x="1489587" y="2782669"/>
            <a:ext cx="9542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-5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@   </a:t>
            </a:r>
            <a:r>
              <a:rPr lang="th-TH" sz="3600" b="1" spc="-5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เพื่อทราบ ผลการประเมินขึ้นทะเบียนหน่วยบริการ ปีงบประมาณ </a:t>
            </a:r>
            <a:r>
              <a:rPr lang="en-US" sz="3600" b="1" spc="-5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579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FFA5-151E-4BBB-AD36-C9755E93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0" y="0"/>
            <a:ext cx="12191999" cy="650873"/>
          </a:xfrm>
          <a:solidFill>
            <a:srgbClr val="FFE7FC"/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คณะกรรมการหลักประกันสุขภาพแห่งชาติ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ลงนาม ณ 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.2564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  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A2ABF-E35B-4726-AF24-9EEE65C28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873"/>
            <a:ext cx="12191999" cy="620712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D426263-7365-448A-93A1-03CF8EC4AE29}"/>
              </a:ext>
            </a:extLst>
          </p:cNvPr>
          <p:cNvSpPr/>
          <p:nvPr/>
        </p:nvSpPr>
        <p:spPr>
          <a:xfrm>
            <a:off x="107853" y="4965895"/>
            <a:ext cx="11976296" cy="1097280"/>
          </a:xfrm>
          <a:prstGeom prst="frame">
            <a:avLst>
              <a:gd name="adj1" fmla="val 25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D190E0-FEE6-4A07-8E7F-22C4FF764D4E}"/>
                  </a:ext>
                </a:extLst>
              </p14:cNvPr>
              <p14:cNvContentPartPr/>
              <p14:nvPr/>
            </p14:nvContentPartPr>
            <p14:xfrm>
              <a:off x="5640785" y="5062680"/>
              <a:ext cx="5972760" cy="12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D190E0-FEE6-4A07-8E7F-22C4FF764D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7145" y="4955040"/>
                <a:ext cx="6080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A01342-16CC-4273-9BA1-C277A1676E4C}"/>
                  </a:ext>
                </a:extLst>
              </p14:cNvPr>
              <p14:cNvContentPartPr/>
              <p14:nvPr/>
            </p14:nvContentPartPr>
            <p14:xfrm>
              <a:off x="3164705" y="5077080"/>
              <a:ext cx="626400" cy="3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A01342-16CC-4273-9BA1-C277A1676E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1065" y="4969440"/>
                <a:ext cx="734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D9D22E-AAD2-4410-8325-824F4A6AFEE9}"/>
                  </a:ext>
                </a:extLst>
              </p14:cNvPr>
              <p14:cNvContentPartPr/>
              <p14:nvPr/>
            </p14:nvContentPartPr>
            <p14:xfrm>
              <a:off x="3952745" y="5050080"/>
              <a:ext cx="1062720" cy="53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D9D22E-AAD2-4410-8325-824F4A6AFE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9105" y="4942080"/>
                <a:ext cx="1170360" cy="2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46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919966" y="529134"/>
            <a:ext cx="49530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4800" b="1" dirty="0">
                <a:solidFill>
                  <a:srgbClr val="00A4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H SarabunPSK" pitchFamily="34" charset="-34"/>
              </a:rPr>
              <a:t>ประเภทของหน่วยบริการ</a:t>
            </a:r>
            <a:endParaRPr lang="en-US" sz="4800" b="1" dirty="0">
              <a:solidFill>
                <a:srgbClr val="00A4DE"/>
              </a:solidFill>
              <a:effectLst>
                <a:outerShdw blurRad="38100" dist="38100" dir="2700000" algn="tl">
                  <a:srgbClr val="C0C0C0"/>
                </a:outerShdw>
              </a:effectLst>
              <a:cs typeface="TH SarabunPSK" pitchFamily="34" charset="-34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0" y="2329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17761" y="1484952"/>
            <a:ext cx="11356477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itchFamily="34" charset="-34"/>
              </a:rPr>
              <a:t>      อ้างอิง ข้อบังคับคณะกรรมการหลักประกันสุขภาพแห่งชาติ ว่าด้วยหลักเกณฑ์ วิธีการ และเงื่อนไขการขึ้นทะเบียนเป็นหน่วยบริการ และเครือข่ายหน่วยบริการ พ.ศ. </a:t>
            </a:r>
            <a:r>
              <a:rPr lang="th-TH" sz="4800" b="1" dirty="0">
                <a:latin typeface="TH SarabunPSK" panose="020B0500040200020003" pitchFamily="34" charset="-34"/>
                <a:cs typeface="TH SarabunPSK" pitchFamily="34" charset="-34"/>
              </a:rPr>
              <a:t>2564 </a:t>
            </a:r>
            <a:r>
              <a:rPr lang="th-TH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ณ วันที่ 16 มิถุนายน พ.ศ.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th-TH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  <a:endParaRPr lang="th-TH" sz="4800" b="1" dirty="0">
              <a:latin typeface="TH SarabunPSK" panose="020B0500040200020003" pitchFamily="34" charset="-34"/>
              <a:cs typeface="TH SarabunPSK" pitchFamily="34" charset="-34"/>
            </a:endParaRP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หน่วยบริการประจำ                    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2. หน่วยบริการปฐมภูมิ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 หน่วยบริการที่รับการส่งต่อ   </a:t>
            </a:r>
            <a:r>
              <a:rPr lang="th-TH" sz="3600" b="1" i="0" u="none" strike="noStrike" baseline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สถานบริการที่ได้ขึ้นทะเบียนเป็นหน่วยบริการ</a:t>
            </a:r>
          </a:p>
          <a:p>
            <a:r>
              <a:rPr lang="th-TH" sz="3600" b="1" i="0" u="none" strike="noStrike" baseline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ที่รับการส่งต่อทั่วไปหรือหน่วยบริการที่รับการส่งต่อเฉพาะด้าน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   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22" name="Picture 8" descr="โลโก้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7458" y="129085"/>
            <a:ext cx="1583878" cy="68183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30CB8C-3FCF-46D3-BA5D-75B3457F9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52292" y="56043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showAsIcon="1" r:id="rId4" imgW="914400" imgH="771480" progId="Acrobat.Document.11">
                  <p:embed/>
                </p:oleObj>
              </mc:Choice>
              <mc:Fallback>
                <p:oleObj name="Acrobat Document" showAsIcon="1" r:id="rId4" imgW="914400" imgH="771480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A30CB8C-3FCF-46D3-BA5D-75B3457F9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2292" y="56043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710" y="1037050"/>
            <a:ext cx="11270306" cy="319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26" y="3849516"/>
            <a:ext cx="11270306" cy="233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135560" y="6300507"/>
            <a:ext cx="51235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8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พรบ.หลักประกันสุขภาพแห่งชาติ พ.ศ.2545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991544" y="4435524"/>
            <a:ext cx="1152128" cy="2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991544" y="6091708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26" y="350673"/>
            <a:ext cx="6591316" cy="563563"/>
          </a:xfrm>
          <a:solidFill>
            <a:srgbClr val="FFE7FC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H SarabunPSK" pitchFamily="34" charset="-34"/>
              </a:rPr>
              <a:t>การเข้าร่วมเป็นหน่วยบริการ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H SarabunPSK" pitchFamily="34" charset="-34"/>
            </a:endParaRPr>
          </a:p>
        </p:txBody>
      </p:sp>
      <p:pic>
        <p:nvPicPr>
          <p:cNvPr id="8" name="Picture 37" descr="โลโก้">
            <a:hlinkClick r:id="rId4" action="ppaction://hlinksldjump"/>
            <a:extLst>
              <a:ext uri="{FF2B5EF4-FFF2-40B4-BE49-F238E27FC236}">
                <a16:creationId xmlns:a16="http://schemas.microsoft.com/office/drawing/2014/main" id="{F9AEC0ED-15B4-45EB-88DF-6902BE98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8528" y="190848"/>
            <a:ext cx="11874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220899"/>
            <a:ext cx="4953000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4800" b="1" dirty="0">
                <a:solidFill>
                  <a:srgbClr val="00B0F0"/>
                </a:solidFill>
                <a:cs typeface="TH SarabunPSK" pitchFamily="34" charset="-34"/>
              </a:rPr>
              <a:t>การเข้าร่วมเป็นหน่วยบริการ</a:t>
            </a:r>
            <a:endParaRPr lang="en-US" sz="4800" b="1" dirty="0">
              <a:solidFill>
                <a:srgbClr val="00B0F0"/>
              </a:solidFill>
              <a:cs typeface="TH SarabunPSK" pitchFamily="34" charset="-34"/>
            </a:endParaRPr>
          </a:p>
        </p:txBody>
      </p:sp>
      <p:sp>
        <p:nvSpPr>
          <p:cNvPr id="11268" name="Text Box 36"/>
          <p:cNvSpPr txBox="1">
            <a:spLocks noChangeArrowheads="1"/>
          </p:cNvSpPr>
          <p:nvPr/>
        </p:nvSpPr>
        <p:spPr bwMode="auto">
          <a:xfrm>
            <a:off x="407368" y="1335390"/>
            <a:ext cx="11377264" cy="46858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ต้องมีสถานะเป็น 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“สถานบริการ”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มีรหัสสถานพยาบาลจาก สนย. แล้ว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ต้องแจ้งใบสมัคร / แบบแสดงความจำนง ขอเข้าร่วม</a:t>
            </a:r>
          </a:p>
          <a:p>
            <a:pPr marL="742950" indent="-742950">
              <a:buAutoNum type="arabicPeriod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ถ้าขอขึ้นทะเบียนเป็นหน่วยบริการประจำ ต้องเป็นหน่วยบริการปฐมภูมิด้วย และต้องระบุว่าหน่วยบริการที่รับการส่งต่อคือที่ใด (ถ้าไม่ได้ขึ้นทะเบียนเป็นหน่วยบริการที่รับการส่งต่อด้วยตนเอง)</a:t>
            </a:r>
          </a:p>
          <a:p>
            <a:pPr marL="742950" indent="-742950" algn="thaiDist">
              <a:buAutoNum type="arabicPeriod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ถ้าขอขึ้นทะเบียนเป็นหน่วยบริการปฐมภูมิ ต้องระบุว่าอยู่ในเครือข่ายหน่วยบริการประจำใด</a:t>
            </a:r>
          </a:p>
        </p:txBody>
      </p:sp>
      <p:pic>
        <p:nvPicPr>
          <p:cNvPr id="11269" name="Picture 37" descr="โลโก้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0092" y="0"/>
            <a:ext cx="1625886" cy="836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CFF2BF5-2C48-4119-9AC1-4A9F9A3A8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174" y="223684"/>
            <a:ext cx="8959850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H Sarabun New" charset="0"/>
                <a:cs typeface="TH SarabunPSK" panose="020B0500040200020003" pitchFamily="34" charset="-34"/>
              </a:rPr>
              <a:t>การกำหนดให้เป็นสถานบริการ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2BAC71-527F-4C01-B5EF-8AC25A83BE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4636" y="853335"/>
            <a:ext cx="11178234" cy="4722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ภาคเอกชน </a:t>
            </a:r>
            <a:r>
              <a:rPr lang="en-US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ได้รับใบอนุญาตให้ประกอบสถานพยาบาล (สพ.7) 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en-US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และอนุญาตให้ดำเนินการรักษาพยาบาล (สพ.19</a:t>
            </a:r>
          </a:p>
          <a:p>
            <a:pPr marL="0" indent="0" algn="thaiDist">
              <a:buNone/>
            </a:pPr>
            <a:r>
              <a:rPr lang="en-US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                    </a:t>
            </a:r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จากสำนักสถานพยาบาลและการประกอบโรคศิลปะ</a:t>
            </a:r>
          </a:p>
          <a:p>
            <a:pPr algn="thaiDist"/>
            <a:r>
              <a:rPr lang="th-TH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ภาครัฐ    </a:t>
            </a:r>
            <a:r>
              <a:rPr lang="en-US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มีการกำหนดบทบาทหน้าที่ “ให้บริการสาธารณสุข”</a:t>
            </a:r>
          </a:p>
          <a:p>
            <a:pPr marL="0" indent="0" algn="thaiDist">
              <a:buNone/>
            </a:pPr>
            <a:r>
              <a:rPr lang="en-US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อย่างใดอย่างหนึ่ง ในกฎกระทรวง/ คำสั่งโครงสร้าง</a:t>
            </a:r>
          </a:p>
          <a:p>
            <a:pPr marL="0" indent="0" algn="thaiDist">
              <a:buNone/>
            </a:pPr>
            <a:r>
              <a:rPr lang="en-US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sz="3600" b="1" dirty="0">
                <a:solidFill>
                  <a:srgbClr val="7614B8"/>
                </a:solidFill>
                <a:latin typeface="TH SarabunPSK" pitchFamily="34" charset="-34"/>
                <a:cs typeface="TH SarabunPSK" pitchFamily="34" charset="-34"/>
              </a:rPr>
              <a:t>หรือเอกสารอื่นใดจากหน่วยงานบังคับบัญชา</a:t>
            </a:r>
          </a:p>
        </p:txBody>
      </p:sp>
      <p:pic>
        <p:nvPicPr>
          <p:cNvPr id="11" name="Picture 8" descr="โลโก้">
            <a:hlinkClick r:id="rId2" action="ppaction://hlinksldjump"/>
            <a:extLst>
              <a:ext uri="{FF2B5EF4-FFF2-40B4-BE49-F238E27FC236}">
                <a16:creationId xmlns:a16="http://schemas.microsoft.com/office/drawing/2014/main" id="{E9869326-558D-420F-B52C-3DCEBB83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926" y="129084"/>
            <a:ext cx="2001410" cy="113700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6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898-F274-4978-99E4-52D01A8C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9777-1920-479C-97D0-A3EBFF21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045D2-A136-447E-922A-F5FE6A70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6" y="281355"/>
            <a:ext cx="11532492" cy="6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898-F274-4978-99E4-52D01A8C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0"/>
            <a:ext cx="8959893" cy="689317"/>
          </a:xfrm>
        </p:spPr>
        <p:txBody>
          <a:bodyPr anchor="b">
            <a:normAutofit/>
          </a:bodyPr>
          <a:lstStyle/>
          <a:p>
            <a:pPr algn="ctr"/>
            <a:r>
              <a:rPr lang="th-T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กรอบระยะเวลาการดำเนินงาน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9777-1920-479C-97D0-A3EBFF21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6E821-2562-4CD9-B787-AA6BC58A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888360"/>
            <a:ext cx="9748911" cy="51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0277-3F00-4ABA-BA71-16702709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8B77-70E8-49AB-A6C9-BA571ECD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013F6-218E-421C-9AE8-436ABB12D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2"/>
            <a:ext cx="12191999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97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540</TotalTime>
  <Words>692</Words>
  <Application>Microsoft Office PowerPoint</Application>
  <PresentationFormat>Widescreen</PresentationFormat>
  <Paragraphs>185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TH SarabunIT๙</vt:lpstr>
      <vt:lpstr>TH SarabunPSK</vt:lpstr>
      <vt:lpstr>Gallery</vt:lpstr>
      <vt:lpstr>Acrobat Document</vt:lpstr>
      <vt:lpstr> ผลการประเมินขึ้นทะเบียนหน่วยบริการ ปีงบประมาณ 2565 </vt:lpstr>
      <vt:lpstr>ประกาศ คณะกรรมการหลักประกันสุขภาพแห่งชาติ ลงนาม ณ 5 ก.ค.2564 : อำนาจหน้าที่  </vt:lpstr>
      <vt:lpstr>ประเภทของหน่วยบริการ</vt:lpstr>
      <vt:lpstr>การเข้าร่วมเป็นหน่วยบริการ</vt:lpstr>
      <vt:lpstr>การเข้าร่วมเป็นหน่วยบริการ</vt:lpstr>
      <vt:lpstr>การกำหนดให้เป็นสถานบริการ</vt:lpstr>
      <vt:lpstr>PowerPoint Presentation</vt:lpstr>
      <vt:lpstr>กรอบระยะเวลาการดำเนินงาน</vt:lpstr>
      <vt:lpstr>PowerPoint Presentation</vt:lpstr>
      <vt:lpstr>รายงานผลการประเมินหน่วยบริการในระบบหลักประกันสุขภาพถ้วนหน้า แยกตามเขต</vt:lpstr>
      <vt:lpstr>รายงานผลการประเมินหน่วยบริการในระบบหลักประกันสุขภาพถ้วนหน้า แยกตามประเภทหน่วยบริการ  ณ วันที่ 17 เดือน กุมภาพันธ์ พ.ศ. 2565</vt:lpstr>
      <vt:lpstr>รายงานผลการประเมินหน่วยบริการในระบบหลักประกันสุขภาพถ้วนหน้า ประเภทหน่วยบริการปฐมภูมิ  ณ วันที่ 17 เดือน กุมภาพันธ์ พ.ศ. 2565</vt:lpstr>
      <vt:lpstr>เสนอคณะอนุกรรมการควบคุมคุณภาพและมาตรฐานบริการสาธารณสุข เขต 5 ราชบุรี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การขึ้นทะเบียนในระบบหลักประกันสุขภาพแห่งชาติ</dc:title>
  <dc:creator>nhso 123</dc:creator>
  <cp:lastModifiedBy>chattika maeprasart</cp:lastModifiedBy>
  <cp:revision>29</cp:revision>
  <cp:lastPrinted>2022-02-22T04:54:40Z</cp:lastPrinted>
  <dcterms:created xsi:type="dcterms:W3CDTF">2022-02-16T12:52:20Z</dcterms:created>
  <dcterms:modified xsi:type="dcterms:W3CDTF">2022-02-22T04:59:01Z</dcterms:modified>
</cp:coreProperties>
</file>